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5" r:id="rId5"/>
    <p:sldId id="260" r:id="rId6"/>
    <p:sldId id="267" r:id="rId7"/>
    <p:sldId id="272" r:id="rId8"/>
    <p:sldId id="273" r:id="rId9"/>
    <p:sldId id="262" r:id="rId10"/>
    <p:sldId id="263" r:id="rId11"/>
    <p:sldId id="266" r:id="rId12"/>
    <p:sldId id="274" r:id="rId13"/>
    <p:sldId id="265" r:id="rId14"/>
    <p:sldId id="276" r:id="rId15"/>
    <p:sldId id="271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86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9787-B6CD-4F68-B121-F6BB0CB0EBE2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BE904-29AA-4614-9D9C-7A3DA7E494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89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13E03-0E1B-4409-A282-53910537B663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86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6771-1A61-43FC-8D20-3E59C3B0A586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27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7E3C-7B2C-48DA-84FF-B9444B61A39F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96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BF7DB-DB3B-469C-BF13-DB2D8DEF8AB7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79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C2EF-663A-4BF8-8DEA-6B9934F55989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19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91-33AA-4772-8847-8703701C8EE8}" type="datetime1">
              <a:rPr lang="ru-RU" smtClean="0"/>
              <a:t>21.06.2022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45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E90C-C00F-4D87-8D91-86E6BDBB2D3C}" type="datetime1">
              <a:rPr lang="ru-RU" smtClean="0"/>
              <a:t>21.06.2022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8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664-2A6C-4336-A090-416BE0A7235D}" type="datetime1">
              <a:rPr lang="ru-RU" smtClean="0"/>
              <a:t>21.06.2022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095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FC3D-C5F6-40F0-A86F-D9F0CC7CF559}" type="datetime1">
              <a:rPr lang="ru-RU" smtClean="0"/>
              <a:t>21.06.2022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98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F17C-3E1B-43FF-8608-65E964F97086}" type="datetime1">
              <a:rPr lang="ru-RU" smtClean="0"/>
              <a:t>21.06.2022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74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B5A0-11EE-4978-A4A4-D1A031FA251C}" type="datetime1">
              <a:rPr lang="ru-RU" smtClean="0"/>
              <a:t>21.06.2022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91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8C036-CD22-4A8A-BC6C-057AECDA67BE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A868E-9906-4094-B759-D6D45BAC68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07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11560" y="548680"/>
            <a:ext cx="7848872" cy="5361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lnSpc>
                <a:spcPct val="106000"/>
              </a:lnSpc>
              <a:spcAft>
                <a:spcPts val="1400"/>
              </a:spcAft>
            </a:pPr>
            <a:r>
              <a:rPr lang="ru" dirty="0"/>
              <a:t>Московский государственный технический университет имени Н.Э. Баумана Факультет: «Робототехника и комплексная автоматизация» Кафедра: «Компьютерные системы автоматизации производства»</a:t>
            </a:r>
          </a:p>
          <a:p>
            <a:pPr indent="0" algn="ctr">
              <a:spcAft>
                <a:spcPts val="630"/>
              </a:spcAft>
            </a:pPr>
            <a:r>
              <a:rPr lang="ru" sz="3600" dirty="0"/>
              <a:t>Выпускная квалификационная работа на тему:</a:t>
            </a:r>
          </a:p>
          <a:p>
            <a:pPr indent="0" algn="ctr">
              <a:spcAft>
                <a:spcPts val="3010"/>
              </a:spcAft>
            </a:pPr>
            <a:r>
              <a:rPr lang="ru" sz="3600" dirty="0" smtClean="0"/>
              <a:t>«</a:t>
            </a:r>
            <a:r>
              <a:rPr lang="ru-RU" sz="3600" b="1" dirty="0" smtClean="0"/>
              <a:t>РАЗРАБОТКА КЛИЕНТ-СЕРВЕРНОГО ПРИЛОЖЕНИЯ О СВОЙСТВАХ СПЛАВОВ И СТАЛЕЙ </a:t>
            </a:r>
            <a:r>
              <a:rPr lang="ru" sz="3600" dirty="0" smtClean="0"/>
              <a:t>»</a:t>
            </a:r>
            <a:endParaRPr lang="ru" sz="3600" dirty="0"/>
          </a:p>
          <a:p>
            <a:pPr indent="190500">
              <a:spcAft>
                <a:spcPts val="910"/>
              </a:spcAft>
            </a:pPr>
            <a:r>
              <a:rPr lang="ru" sz="2800" dirty="0"/>
              <a:t>Выполнил студент </a:t>
            </a:r>
            <a:r>
              <a:rPr lang="ru" sz="2800" dirty="0" smtClean="0"/>
              <a:t>РК9-8</a:t>
            </a:r>
            <a:r>
              <a:rPr lang="en-US" sz="2800" dirty="0" smtClean="0"/>
              <a:t>4</a:t>
            </a:r>
            <a:r>
              <a:rPr lang="ru" sz="2800" dirty="0" smtClean="0"/>
              <a:t>Б</a:t>
            </a:r>
            <a:r>
              <a:rPr lang="ru" sz="2800" dirty="0"/>
              <a:t>: </a:t>
            </a:r>
            <a:r>
              <a:rPr lang="ru" sz="2800" b="1" dirty="0" smtClean="0"/>
              <a:t>Мамедсахатова С.М.</a:t>
            </a:r>
            <a:endParaRPr lang="ru" sz="2800" b="1" dirty="0"/>
          </a:p>
          <a:p>
            <a:pPr indent="190500"/>
            <a:r>
              <a:rPr lang="ru" sz="2800" dirty="0"/>
              <a:t>Руководитель проекта: </a:t>
            </a:r>
            <a:r>
              <a:rPr lang="ru" sz="2800" dirty="0" smtClean="0"/>
              <a:t>	</a:t>
            </a:r>
            <a:r>
              <a:rPr lang="ru-RU" sz="2800" b="1" dirty="0" err="1" smtClean="0"/>
              <a:t>Жаргалова</a:t>
            </a:r>
            <a:r>
              <a:rPr lang="ru-RU" sz="2800" b="1" dirty="0" smtClean="0"/>
              <a:t> </a:t>
            </a:r>
            <a:r>
              <a:rPr lang="ru-RU" sz="2800" b="1" dirty="0"/>
              <a:t>А.Д. </a:t>
            </a:r>
            <a:endParaRPr lang="ru" sz="2800" b="1" dirty="0"/>
          </a:p>
        </p:txBody>
      </p:sp>
    </p:spTree>
    <p:extLst>
      <p:ext uri="{BB962C8B-B14F-4D97-AF65-F5344CB8AC3E}">
        <p14:creationId xmlns:p14="http://schemas.microsoft.com/office/powerpoint/2010/main" val="89343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15616" y="303039"/>
            <a:ext cx="6285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Диаграмма классов. Архитектура </a:t>
            </a:r>
            <a:r>
              <a:rPr lang="en-US" sz="2400" b="1" dirty="0" smtClean="0"/>
              <a:t>MVVM</a:t>
            </a:r>
            <a:r>
              <a:rPr lang="ru-RU" sz="2400" b="1" dirty="0" smtClean="0"/>
              <a:t> (</a:t>
            </a:r>
            <a:endParaRPr lang="ru-RU" sz="2400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" t="3445" r="3167" b="15538"/>
          <a:stretch/>
        </p:blipFill>
        <p:spPr>
          <a:xfrm>
            <a:off x="2123728" y="908720"/>
            <a:ext cx="5112568" cy="554461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51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Su_Us\Desktop\cs078yS-HW5Zv4BARMk0HgWT4BT6PTGPhzMe9x2CJPefWC5FGpCQHUM_knAYdGWmXh3rjZDOVKhE5fAw36IMkdu-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1"/>
            <a:ext cx="8712968" cy="3096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2418235" y="25460"/>
            <a:ext cx="4091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/>
              <a:t>Алгоритм работы </a:t>
            </a:r>
            <a:r>
              <a:rPr lang="ru-RU" sz="2800" b="1" dirty="0"/>
              <a:t>поиска</a:t>
            </a:r>
          </a:p>
        </p:txBody>
      </p:sp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7992887" cy="27087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5052495" y="3645024"/>
            <a:ext cx="3823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/>
              <a:t>Диаграмма последовательности</a:t>
            </a:r>
            <a:endParaRPr lang="ru-RU" sz="2000" b="1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1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18235" y="25460"/>
            <a:ext cx="3958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/>
              <a:t>Интерфейс приложения</a:t>
            </a:r>
            <a:endParaRPr lang="ru-RU" sz="2800" b="1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764705"/>
            <a:ext cx="8496944" cy="2808312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422598" y="3650168"/>
            <a:ext cx="8298804" cy="291602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639706" y="630932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13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41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418235" y="25460"/>
            <a:ext cx="3958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/>
              <a:t>Интерфейс приложения</a:t>
            </a:r>
            <a:endParaRPr lang="ru-RU" sz="2800" b="1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5804" y="3446980"/>
            <a:ext cx="7736327" cy="3140967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692697"/>
            <a:ext cx="8064896" cy="273630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03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14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339752" y="320125"/>
            <a:ext cx="4725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/>
              <a:t>Демонстрация работы</a:t>
            </a:r>
            <a:endParaRPr lang="ru-RU" sz="3600" b="1" dirty="0"/>
          </a:p>
        </p:txBody>
      </p:sp>
      <p:pic>
        <p:nvPicPr>
          <p:cNvPr id="4" name="Демонстрация работы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8270" y="966456"/>
            <a:ext cx="4968552" cy="560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1102424"/>
            <a:ext cx="8302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 результате работы разработана система на основе многомодульной архитектуры с учетом всех требований со стороны дальнейшего обслуживания сервиса, а также с учетом удобства дальнейшего масштабирования, а также 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192263" y="57920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 smtClean="0"/>
              <a:t>ЗАКЛЮЧЕНИЕ</a:t>
            </a:r>
            <a:endParaRPr lang="ru-RU" sz="28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0735" y="4337425"/>
            <a:ext cx="77885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/>
              <a:t>Главное назначение разработанной системы – помочь технологам, конструкторам и исследователям в получении точных данных об основных характеристиках и свойствах сталей. Прежде всего, это необходимо для грамотного и обоснованного выбора марки материала при проектировании самых различных изделий, а также при разработке технологий их производства.  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2316768"/>
            <a:ext cx="7439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Спроектирована база </a:t>
            </a:r>
            <a:r>
              <a:rPr lang="ru-RU" sz="2000" dirty="0"/>
              <a:t>данных;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Спроектирована программно-аппаратная </a:t>
            </a:r>
            <a:r>
              <a:rPr lang="ru-RU" sz="2000" dirty="0"/>
              <a:t>часть </a:t>
            </a:r>
            <a:r>
              <a:rPr lang="ru-RU" sz="2000" dirty="0" smtClean="0"/>
              <a:t>сервиса; Разработана клиентская сторона </a:t>
            </a:r>
            <a:r>
              <a:rPr lang="ru-RU" sz="2000" dirty="0"/>
              <a:t>пользовательского </a:t>
            </a:r>
            <a:r>
              <a:rPr lang="ru-RU" sz="2000" dirty="0" smtClean="0"/>
              <a:t>интерфейса;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Разработано </a:t>
            </a:r>
            <a:r>
              <a:rPr lang="ru-RU" sz="2000" dirty="0"/>
              <a:t>мобильное приложение  на базе </a:t>
            </a:r>
            <a:r>
              <a:rPr lang="en-US" sz="2000" dirty="0"/>
              <a:t>OS Android</a:t>
            </a:r>
            <a:r>
              <a:rPr lang="ru-RU" sz="2000" dirty="0"/>
              <a:t> простым и интуитивно понятным пользователю интерфейсом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2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85716" y="219635"/>
            <a:ext cx="3787588" cy="439271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ru" sz="3700" dirty="0">
                <a:latin typeface="Calibri"/>
              </a:rPr>
              <a:t>Цели и задачи ВКР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13792" y="666523"/>
            <a:ext cx="8406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Целью </a:t>
            </a:r>
            <a:r>
              <a:rPr lang="ru-RU" dirty="0"/>
              <a:t>выпускной квалификационной работы является разработка </a:t>
            </a:r>
            <a:r>
              <a:rPr lang="ru-RU" dirty="0" smtClean="0"/>
              <a:t>клиент-серверного приложения, содержащего свойства к </a:t>
            </a:r>
            <a:r>
              <a:rPr lang="ru-RU" dirty="0"/>
              <a:t>3300 сталям, сплавам и </a:t>
            </a:r>
            <a:r>
              <a:rPr lang="ru-RU" dirty="0" smtClean="0"/>
              <a:t>металлам, ссылки на ГОСТ на базе </a:t>
            </a:r>
            <a:r>
              <a:rPr lang="en-US" dirty="0" smtClean="0"/>
              <a:t>OS Android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1262" y="1988840"/>
            <a:ext cx="87752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/>
              <a:t>Задачи ВКР:</a:t>
            </a:r>
            <a:endParaRPr lang="en-US" sz="2000" b="1" dirty="0" smtClean="0"/>
          </a:p>
          <a:p>
            <a:r>
              <a:rPr lang="ru-RU" sz="2000" dirty="0" smtClean="0"/>
              <a:t>1. Произвести анализ предметной области подвергающейся автоматизации; </a:t>
            </a:r>
          </a:p>
          <a:p>
            <a:r>
              <a:rPr lang="ru-RU" sz="2000" dirty="0" smtClean="0"/>
              <a:t>2. Дать обоснование выбору технологии концептуального моделирования  информационной системы; </a:t>
            </a:r>
          </a:p>
          <a:p>
            <a:r>
              <a:rPr lang="ru-RU" sz="2000" dirty="0" smtClean="0"/>
              <a:t>3. Спроектировать </a:t>
            </a:r>
            <a:r>
              <a:rPr lang="ru-RU" sz="2000" smtClean="0"/>
              <a:t>базу данных  и программно-аппаратную </a:t>
            </a:r>
            <a:r>
              <a:rPr lang="ru-RU" sz="2000" dirty="0" smtClean="0"/>
              <a:t>часть сервиса, отвечающую за функционирование его внутренней части;</a:t>
            </a:r>
          </a:p>
          <a:p>
            <a:r>
              <a:rPr lang="ru-RU" sz="2000" dirty="0" smtClean="0"/>
              <a:t>4. Разработать клиентскую сторону пользовательского интерфейса к программно-аппаратной части сервиса </a:t>
            </a:r>
          </a:p>
          <a:p>
            <a:r>
              <a:rPr lang="ru-RU" sz="2000" dirty="0" smtClean="0"/>
              <a:t>5. Разработать мобильное приложение  на базе </a:t>
            </a:r>
            <a:r>
              <a:rPr lang="en-US" sz="2000" dirty="0" smtClean="0"/>
              <a:t>OS Android</a:t>
            </a:r>
            <a:r>
              <a:rPr lang="ru-RU" sz="2000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43808" y="354145"/>
            <a:ext cx="3630706" cy="44823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ru" sz="3700" dirty="0">
                <a:latin typeface="Calibri"/>
              </a:rPr>
              <a:t>Функции системы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27201" y="1412776"/>
            <a:ext cx="796290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</a:t>
            </a:r>
            <a:r>
              <a:rPr lang="ru-RU" sz="2400" dirty="0"/>
              <a:t>получения подробной систематизированной информации о свойствах сталей и </a:t>
            </a:r>
            <a:r>
              <a:rPr lang="ru-RU" sz="2400" dirty="0" smtClean="0"/>
              <a:t>сплавов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Предоставление доступа к информации </a:t>
            </a:r>
            <a:r>
              <a:rPr lang="ru-RU" sz="2400" dirty="0"/>
              <a:t>о назначении, классификации, </a:t>
            </a:r>
            <a:r>
              <a:rPr lang="ru-RU" sz="2400" dirty="0" smtClean="0"/>
              <a:t>химическом составе, </a:t>
            </a:r>
            <a:r>
              <a:rPr lang="ru-RU" sz="2400" dirty="0"/>
              <a:t>физических, </a:t>
            </a:r>
            <a:r>
              <a:rPr lang="ru-RU" sz="2400" dirty="0" smtClean="0"/>
              <a:t>механических свойствах </a:t>
            </a:r>
            <a:r>
              <a:rPr lang="ru-RU" sz="2400" dirty="0"/>
              <a:t>различных сталей и сплавов</a:t>
            </a:r>
            <a:r>
              <a:rPr lang="ru-RU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Предоставление информации о Классификаторе Государственных Стандартов В </a:t>
            </a:r>
            <a:r>
              <a:rPr lang="ru-RU" sz="2400" dirty="0"/>
              <a:t>– «Металлы и металлические изделия»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поиска по марке стали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Комбинированный поиск марки сплавов по твердости и механическим свойствам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7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98" y="1664883"/>
            <a:ext cx="7620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628800"/>
            <a:ext cx="8001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640632" y="262923"/>
            <a:ext cx="5977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существующих решений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23481" y="1095127"/>
            <a:ext cx="15295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«Сплавы»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63264" y="1095127"/>
            <a:ext cx="4278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 «Стали и сплавы – марочник»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056529" y="2708920"/>
            <a:ext cx="386348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-Неинформативно прописана </a:t>
            </a:r>
            <a:r>
              <a:rPr lang="ru-RU" dirty="0"/>
              <a:t>таблица марок металлов. </a:t>
            </a:r>
          </a:p>
          <a:p>
            <a:r>
              <a:rPr lang="ru-RU" dirty="0"/>
              <a:t>-На примере сталей в таблице не понятно содержание углерода по маркам. </a:t>
            </a:r>
          </a:p>
          <a:p>
            <a:r>
              <a:rPr lang="ru-RU" dirty="0"/>
              <a:t>-Нет таблицы распространённых марок </a:t>
            </a:r>
            <a:r>
              <a:rPr lang="ru-RU" dirty="0" smtClean="0"/>
              <a:t>металлов.</a:t>
            </a:r>
            <a:endParaRPr lang="ru-RU" dirty="0"/>
          </a:p>
          <a:p>
            <a:r>
              <a:rPr lang="ru-RU" dirty="0"/>
              <a:t>-На примере сталей в разделе описаний легирующих добавок нет примеров ходовых легированных марок.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75603" y="2708920"/>
            <a:ext cx="40895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-Отсутствуют бесплатная версия приложения</a:t>
            </a:r>
            <a:endParaRPr lang="ru-RU" dirty="0"/>
          </a:p>
          <a:p>
            <a:r>
              <a:rPr lang="ru-RU" dirty="0" smtClean="0"/>
              <a:t>-</a:t>
            </a:r>
            <a:r>
              <a:rPr lang="ru-RU" dirty="0"/>
              <a:t> Интерфейс при использовании кнопок приложения подтормаживает. </a:t>
            </a:r>
            <a:endParaRPr lang="ru-RU" dirty="0" smtClean="0"/>
          </a:p>
          <a:p>
            <a:r>
              <a:rPr lang="ru-RU" dirty="0" smtClean="0"/>
              <a:t>-Морально устаревший интерфейс </a:t>
            </a:r>
          </a:p>
          <a:p>
            <a:r>
              <a:rPr lang="ru-RU" dirty="0" smtClean="0"/>
              <a:t>- </a:t>
            </a:r>
            <a:r>
              <a:rPr lang="ru-RU" dirty="0"/>
              <a:t>Форматирование страниц </a:t>
            </a:r>
            <a:r>
              <a:rPr lang="ru-RU" dirty="0" smtClean="0"/>
              <a:t>не эргономичное</a:t>
            </a:r>
            <a:r>
              <a:rPr lang="ru-RU" dirty="0"/>
              <a:t>, иллюстрации расположены </a:t>
            </a:r>
            <a:r>
              <a:rPr lang="ru-RU" dirty="0" smtClean="0"/>
              <a:t>хаотично, шрифт </a:t>
            </a:r>
            <a:r>
              <a:rPr lang="ru-RU" dirty="0"/>
              <a:t> </a:t>
            </a:r>
            <a:r>
              <a:rPr lang="ru-RU" dirty="0" smtClean="0"/>
              <a:t>текста </a:t>
            </a:r>
            <a:r>
              <a:rPr lang="ru-RU" dirty="0"/>
              <a:t>мелкий</a:t>
            </a:r>
            <a:r>
              <a:rPr lang="ru-RU" dirty="0" smtClean="0"/>
              <a:t>.</a:t>
            </a:r>
          </a:p>
          <a:p>
            <a:r>
              <a:rPr lang="ru-RU" dirty="0" smtClean="0"/>
              <a:t>-Информационная </a:t>
            </a:r>
            <a:r>
              <a:rPr lang="ru-RU" dirty="0"/>
              <a:t>база взята с </a:t>
            </a:r>
            <a:r>
              <a:rPr lang="ru-RU" dirty="0" smtClean="0"/>
              <a:t>Википедии.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84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Введение в REST A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07" y="210446"/>
            <a:ext cx="50387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56" y="972930"/>
            <a:ext cx="4523920" cy="55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70" y="1135941"/>
            <a:ext cx="4679070" cy="539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336584" y="609175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5</a:t>
            </a:r>
            <a:endParaRPr lang="en-US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23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42204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Классификатор </a:t>
            </a:r>
            <a:r>
              <a:rPr lang="ru-RU" sz="2800" b="1" dirty="0"/>
              <a:t>Государственных Стандартов В – «Металлы и металлические изделия»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1052736"/>
            <a:ext cx="410445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smtClean="0"/>
              <a:t>В0 </a:t>
            </a:r>
            <a:r>
              <a:rPr lang="ru-RU" sz="1000" dirty="0"/>
              <a:t>Общие правила и нормы по металлургии</a:t>
            </a:r>
          </a:p>
          <a:p>
            <a:pPr lvl="1"/>
            <a:r>
              <a:rPr lang="ru-RU" sz="1000" u="sng" dirty="0"/>
              <a:t>В00 Термины и обозначения</a:t>
            </a:r>
            <a:endParaRPr lang="ru-RU" sz="1000" dirty="0"/>
          </a:p>
          <a:p>
            <a:pPr lvl="1"/>
            <a:r>
              <a:rPr lang="ru-RU" sz="1000" u="sng" dirty="0"/>
              <a:t>В01 Техническая документация</a:t>
            </a:r>
            <a:endParaRPr lang="ru-RU" sz="1000" dirty="0"/>
          </a:p>
          <a:p>
            <a:pPr lvl="1"/>
            <a:r>
              <a:rPr lang="ru-RU" sz="1000" u="sng" dirty="0"/>
              <a:t>В02 Нормы расчета и проектирования</a:t>
            </a:r>
            <a:endParaRPr lang="ru-RU" sz="1000" dirty="0"/>
          </a:p>
          <a:p>
            <a:pPr lvl="1"/>
            <a:r>
              <a:rPr lang="ru-RU" sz="1000" u="sng" dirty="0"/>
              <a:t>В03 Обработка металлов давлением. Поковки</a:t>
            </a:r>
            <a:endParaRPr lang="ru-RU" sz="1000" dirty="0"/>
          </a:p>
          <a:p>
            <a:pPr lvl="1"/>
            <a:r>
              <a:rPr lang="ru-RU" sz="1000" u="sng" dirty="0"/>
              <a:t>В04 Термическая и термохимическая обработка металлов</a:t>
            </a:r>
            <a:endParaRPr lang="ru-RU" sz="1000" dirty="0"/>
          </a:p>
          <a:p>
            <a:pPr lvl="1"/>
            <a:r>
              <a:rPr lang="ru-RU" sz="1000" u="sng" dirty="0"/>
              <a:t>В05 Сварка и резка металлов. Пайка, клепка</a:t>
            </a:r>
            <a:endParaRPr lang="ru-RU" sz="1000" dirty="0"/>
          </a:p>
          <a:p>
            <a:pPr lvl="1"/>
            <a:r>
              <a:rPr lang="ru-RU" sz="1000" u="sng" dirty="0"/>
              <a:t>В06 Защитные покрытия и материалы для травления</a:t>
            </a:r>
            <a:endParaRPr lang="ru-RU" sz="1000" dirty="0"/>
          </a:p>
          <a:p>
            <a:pPr lvl="1"/>
            <a:r>
              <a:rPr lang="ru-RU" sz="1000" u="sng" dirty="0"/>
              <a:t>В07 Техника безопасности</a:t>
            </a:r>
            <a:endParaRPr lang="ru-RU" sz="1000" dirty="0"/>
          </a:p>
          <a:p>
            <a:pPr lvl="1"/>
            <a:r>
              <a:rPr lang="ru-RU" sz="1000" u="sng" dirty="0"/>
              <a:t>В08 Применение и эксплуатация</a:t>
            </a:r>
            <a:endParaRPr lang="ru-RU" sz="1000" dirty="0"/>
          </a:p>
          <a:p>
            <a:pPr lvl="1"/>
            <a:r>
              <a:rPr lang="ru-RU" sz="1000" u="sng" dirty="0"/>
              <a:t>В09 Методы испытаний. Упаковка. Маркировка</a:t>
            </a:r>
            <a:endParaRPr lang="ru-RU" sz="1000" dirty="0"/>
          </a:p>
          <a:p>
            <a:r>
              <a:rPr lang="ru-RU" sz="1000" dirty="0"/>
              <a:t>В1 Шихтовые черные металлы и шлаки</a:t>
            </a:r>
          </a:p>
          <a:p>
            <a:pPr lvl="1"/>
            <a:r>
              <a:rPr lang="ru-RU" sz="1000" u="sng" dirty="0"/>
              <a:t>В10 Классификация, номенклатура и общие нормы</a:t>
            </a:r>
            <a:endParaRPr lang="ru-RU" sz="1000" dirty="0"/>
          </a:p>
          <a:p>
            <a:pPr lvl="1"/>
            <a:r>
              <a:rPr lang="ru-RU" sz="1000" u="sng" dirty="0"/>
              <a:t>В11 Чугун</a:t>
            </a:r>
            <a:endParaRPr lang="ru-RU" sz="1000" dirty="0"/>
          </a:p>
          <a:p>
            <a:pPr lvl="1"/>
            <a:r>
              <a:rPr lang="ru-RU" sz="1000" u="sng" dirty="0"/>
              <a:t>В12 Ферросплавы</a:t>
            </a:r>
            <a:endParaRPr lang="ru-RU" sz="1000" dirty="0"/>
          </a:p>
          <a:p>
            <a:pPr lvl="1"/>
            <a:r>
              <a:rPr lang="ru-RU" sz="1000" u="sng" dirty="0"/>
              <a:t>В17 Вторичные черные металлы и отходы</a:t>
            </a:r>
            <a:endParaRPr lang="ru-RU" sz="1000" dirty="0"/>
          </a:p>
          <a:p>
            <a:pPr lvl="1"/>
            <a:r>
              <a:rPr lang="ru-RU" sz="1000" u="sng" dirty="0"/>
              <a:t>В18 Шлак</a:t>
            </a:r>
            <a:endParaRPr lang="ru-RU" sz="1000" dirty="0"/>
          </a:p>
          <a:p>
            <a:pPr lvl="1"/>
            <a:r>
              <a:rPr lang="ru-RU" sz="1000" u="sng" dirty="0"/>
              <a:t>В19 Методы испытаний. Упаковка. Маркировка</a:t>
            </a:r>
            <a:endParaRPr lang="ru-RU" sz="1000" dirty="0"/>
          </a:p>
          <a:p>
            <a:r>
              <a:rPr lang="ru-RU" sz="1000" dirty="0"/>
              <a:t>В2 Сталь углеродистая обыкновенного качества (рядовой прокат)</a:t>
            </a:r>
          </a:p>
          <a:p>
            <a:pPr lvl="1"/>
            <a:r>
              <a:rPr lang="ru-RU" sz="1000" u="sng" dirty="0"/>
              <a:t>В20 Классификация, номенклатура и общие нормы</a:t>
            </a:r>
            <a:endParaRPr lang="ru-RU" sz="1000" dirty="0"/>
          </a:p>
          <a:p>
            <a:pPr lvl="1"/>
            <a:r>
              <a:rPr lang="ru-RU" sz="1000" u="sng" dirty="0"/>
              <a:t>В21 Болванки. Заготовки. Слябы</a:t>
            </a:r>
            <a:endParaRPr lang="ru-RU" sz="1000" dirty="0"/>
          </a:p>
          <a:p>
            <a:pPr lvl="1"/>
            <a:r>
              <a:rPr lang="ru-RU" sz="1000" u="sng" dirty="0"/>
              <a:t>В22 Сортовой и фасонный прокат</a:t>
            </a:r>
            <a:endParaRPr lang="ru-RU" sz="1000" dirty="0"/>
          </a:p>
          <a:p>
            <a:pPr lvl="1"/>
            <a:r>
              <a:rPr lang="ru-RU" sz="1000" u="sng" dirty="0"/>
              <a:t>В23 Листы и полосы</a:t>
            </a:r>
            <a:endParaRPr lang="ru-RU" sz="1000" dirty="0"/>
          </a:p>
          <a:p>
            <a:pPr lvl="1"/>
            <a:r>
              <a:rPr lang="ru-RU" sz="1000" u="sng" dirty="0"/>
              <a:t>В24 Ленты</a:t>
            </a:r>
            <a:endParaRPr lang="ru-RU" sz="1000" dirty="0"/>
          </a:p>
          <a:p>
            <a:pPr lvl="1"/>
            <a:r>
              <a:rPr lang="ru-RU" sz="1000" u="sng" dirty="0"/>
              <a:t>В29 Методы испытаний. Упаковка. Маркировка</a:t>
            </a:r>
            <a:endParaRPr lang="ru-RU" sz="1000" dirty="0"/>
          </a:p>
          <a:p>
            <a:r>
              <a:rPr lang="ru-RU" sz="1000" dirty="0"/>
              <a:t>В3 Сталь качественная и высококачественная (качественный прокат)</a:t>
            </a:r>
          </a:p>
          <a:p>
            <a:pPr lvl="1"/>
            <a:r>
              <a:rPr lang="ru-RU" sz="1000" u="sng" dirty="0"/>
              <a:t>В30 Классификация, номенклатура и общие нормы</a:t>
            </a:r>
            <a:endParaRPr lang="ru-RU" sz="1000" dirty="0"/>
          </a:p>
          <a:p>
            <a:pPr lvl="1"/>
            <a:r>
              <a:rPr lang="ru-RU" sz="1000" u="sng" dirty="0"/>
              <a:t>В31 Болванки. Заготовки. Слябы</a:t>
            </a:r>
            <a:endParaRPr lang="ru-RU" sz="1000" dirty="0"/>
          </a:p>
          <a:p>
            <a:pPr lvl="1"/>
            <a:r>
              <a:rPr lang="ru-RU" sz="1000" u="sng" dirty="0"/>
              <a:t>В32 Сортовой и фасонный прокат</a:t>
            </a:r>
            <a:endParaRPr lang="ru-RU" sz="1000" dirty="0"/>
          </a:p>
          <a:p>
            <a:pPr lvl="1"/>
            <a:r>
              <a:rPr lang="ru-RU" sz="1000" u="sng" dirty="0"/>
              <a:t>В33 Листы и полосы</a:t>
            </a:r>
            <a:endParaRPr lang="ru-RU" sz="1000" dirty="0"/>
          </a:p>
          <a:p>
            <a:pPr lvl="1"/>
            <a:r>
              <a:rPr lang="ru-RU" sz="1000" u="sng" dirty="0"/>
              <a:t>В34 Ленты</a:t>
            </a:r>
            <a:endParaRPr lang="ru-RU" sz="1000" dirty="0"/>
          </a:p>
          <a:p>
            <a:pPr lvl="1"/>
            <a:r>
              <a:rPr lang="ru-RU" sz="1000" u="sng" dirty="0"/>
              <a:t>В39 Методы испытаний. Упаковка. Маркировка</a:t>
            </a:r>
            <a:endParaRPr lang="ru-RU" sz="1000" dirty="0"/>
          </a:p>
          <a:p>
            <a:r>
              <a:rPr lang="ru-RU" sz="1000" dirty="0"/>
              <a:t>В4 Изделия из черных металлов для железнодорожного транспорта</a:t>
            </a:r>
          </a:p>
          <a:p>
            <a:pPr lvl="1"/>
            <a:r>
              <a:rPr lang="ru-RU" sz="1000" u="sng" dirty="0"/>
              <a:t>В40 Классификация, номенклатура и общие нормы</a:t>
            </a:r>
            <a:endParaRPr lang="ru-RU" sz="1000" dirty="0"/>
          </a:p>
          <a:p>
            <a:pPr lvl="1"/>
            <a:r>
              <a:rPr lang="ru-RU" sz="1000" u="sng" dirty="0"/>
              <a:t>В41 Бандажи. Колеса. Оси</a:t>
            </a:r>
            <a:endParaRPr lang="ru-RU" sz="1000" dirty="0"/>
          </a:p>
          <a:p>
            <a:pPr lvl="1"/>
            <a:r>
              <a:rPr lang="ru-RU" sz="1000" u="sng" dirty="0"/>
              <a:t>В42 Рельсы. Накладки. Подкладки. Костыли</a:t>
            </a:r>
            <a:endParaRPr lang="ru-RU" sz="1000" dirty="0"/>
          </a:p>
          <a:p>
            <a:pPr lvl="1"/>
            <a:r>
              <a:rPr lang="ru-RU" sz="1000" u="sng" dirty="0"/>
              <a:t>В49 Методы испытаний. Упаковка. </a:t>
            </a:r>
            <a:r>
              <a:rPr lang="ru-RU" sz="1000" u="sng" dirty="0" smtClean="0"/>
              <a:t>Маркировка</a:t>
            </a:r>
            <a:endParaRPr lang="ru-RU" sz="1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27984" y="939290"/>
            <a:ext cx="4572000" cy="59400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00" dirty="0"/>
              <a:t>В5 Цветные металлы и их сплавы. Прокат из цветных металлов</a:t>
            </a:r>
          </a:p>
          <a:p>
            <a:pPr lvl="1"/>
            <a:r>
              <a:rPr lang="ru-RU" sz="1000" u="sng" dirty="0"/>
              <a:t>В50 Классификация, номенклатура и общие нормы</a:t>
            </a:r>
            <a:endParaRPr lang="ru-RU" sz="1000" dirty="0"/>
          </a:p>
          <a:p>
            <a:pPr lvl="1"/>
            <a:r>
              <a:rPr lang="ru-RU" sz="1000" u="sng" dirty="0"/>
              <a:t>В51 Цветные металлы, включая редкие, и их сплавы</a:t>
            </a:r>
            <a:endParaRPr lang="ru-RU" sz="1000" dirty="0"/>
          </a:p>
          <a:p>
            <a:pPr lvl="1"/>
            <a:r>
              <a:rPr lang="ru-RU" sz="1000" u="sng" dirty="0"/>
              <a:t>В52 Сортовой и фасонный прокат</a:t>
            </a:r>
            <a:endParaRPr lang="ru-RU" sz="1000" dirty="0"/>
          </a:p>
          <a:p>
            <a:pPr lvl="1"/>
            <a:r>
              <a:rPr lang="ru-RU" sz="1000" u="sng" dirty="0"/>
              <a:t>В53 Листы и полосы</a:t>
            </a:r>
            <a:endParaRPr lang="ru-RU" sz="1000" dirty="0"/>
          </a:p>
          <a:p>
            <a:pPr lvl="1"/>
            <a:r>
              <a:rPr lang="ru-RU" sz="1000" u="sng" dirty="0"/>
              <a:t>В54 Ленты</a:t>
            </a:r>
            <a:endParaRPr lang="ru-RU" sz="1000" dirty="0"/>
          </a:p>
          <a:p>
            <a:pPr lvl="1"/>
            <a:r>
              <a:rPr lang="ru-RU" sz="1000" u="sng" dirty="0"/>
              <a:t>В55 Прутки</a:t>
            </a:r>
            <a:endParaRPr lang="ru-RU" sz="1000" dirty="0"/>
          </a:p>
          <a:p>
            <a:pPr lvl="1"/>
            <a:r>
              <a:rPr lang="ru-RU" sz="1000" u="sng" dirty="0"/>
              <a:t>В56 Твердые сплавы, металлокерамические изделия и порошки металлические</a:t>
            </a:r>
            <a:endParaRPr lang="ru-RU" sz="1000" dirty="0"/>
          </a:p>
          <a:p>
            <a:pPr lvl="1"/>
            <a:r>
              <a:rPr lang="ru-RU" sz="1000" u="sng" dirty="0"/>
              <a:t>В57 Вторичные цветные металлы, сплавы и отходы</a:t>
            </a:r>
            <a:endParaRPr lang="ru-RU" sz="1000" dirty="0"/>
          </a:p>
          <a:p>
            <a:pPr lvl="1"/>
            <a:r>
              <a:rPr lang="ru-RU" sz="1000" u="sng" dirty="0"/>
              <a:t>В59 Методы испытаний. Упаковка. Маркировка</a:t>
            </a:r>
            <a:endParaRPr lang="ru-RU" sz="1000" dirty="0"/>
          </a:p>
          <a:p>
            <a:r>
              <a:rPr lang="ru-RU" sz="1000" dirty="0"/>
              <a:t>В6 Трубы металлические и трубные изделия</a:t>
            </a:r>
          </a:p>
          <a:p>
            <a:pPr lvl="1"/>
            <a:r>
              <a:rPr lang="ru-RU" sz="1000" u="sng" dirty="0"/>
              <a:t>В60 Классификация, номенклатура и общие нормы</a:t>
            </a:r>
            <a:endParaRPr lang="ru-RU" sz="1000" dirty="0"/>
          </a:p>
          <a:p>
            <a:pPr lvl="1"/>
            <a:r>
              <a:rPr lang="ru-RU" sz="1000" u="sng" dirty="0"/>
              <a:t>В61 Трубы из черных металлов и сплавов литые и соединительные части к ним</a:t>
            </a:r>
            <a:endParaRPr lang="ru-RU" sz="1000" dirty="0"/>
          </a:p>
          <a:p>
            <a:pPr lvl="1"/>
            <a:r>
              <a:rPr lang="ru-RU" sz="1000" u="sng" dirty="0"/>
              <a:t>В62 Трубы стальные и соединительные части к ним</a:t>
            </a:r>
            <a:endParaRPr lang="ru-RU" sz="1000" dirty="0"/>
          </a:p>
          <a:p>
            <a:pPr lvl="1"/>
            <a:r>
              <a:rPr lang="ru-RU" sz="1000" u="sng" dirty="0"/>
              <a:t>В64 Трубы из цветных металлов и сплавов</a:t>
            </a:r>
            <a:endParaRPr lang="ru-RU" sz="1000" dirty="0"/>
          </a:p>
          <a:p>
            <a:pPr lvl="1"/>
            <a:r>
              <a:rPr lang="ru-RU" sz="1000" u="sng" dirty="0"/>
              <a:t>В66 Баллоны стальные</a:t>
            </a:r>
            <a:endParaRPr lang="ru-RU" sz="1000" dirty="0"/>
          </a:p>
          <a:p>
            <a:pPr lvl="1"/>
            <a:r>
              <a:rPr lang="ru-RU" sz="1000" u="sng" dirty="0"/>
              <a:t>В67 Баллоны из цветных металлов</a:t>
            </a:r>
            <a:endParaRPr lang="ru-RU" sz="1000" dirty="0"/>
          </a:p>
          <a:p>
            <a:pPr lvl="1"/>
            <a:r>
              <a:rPr lang="ru-RU" sz="1000" u="sng" dirty="0"/>
              <a:t>В69 Методы испытаний. Упаковка. Маркировка</a:t>
            </a:r>
            <a:endParaRPr lang="ru-RU" sz="1000" dirty="0"/>
          </a:p>
          <a:p>
            <a:r>
              <a:rPr lang="ru-RU" sz="1000" dirty="0"/>
              <a:t>В7 Проволока и проволочные изделия</a:t>
            </a:r>
          </a:p>
          <a:p>
            <a:pPr lvl="1"/>
            <a:r>
              <a:rPr lang="ru-RU" sz="1000" u="sng" dirty="0"/>
              <a:t>В70 Классификация, номенклатура и общие нормы</a:t>
            </a:r>
            <a:endParaRPr lang="ru-RU" sz="1000" dirty="0"/>
          </a:p>
          <a:p>
            <a:pPr lvl="1"/>
            <a:r>
              <a:rPr lang="ru-RU" sz="1000" u="sng" dirty="0"/>
              <a:t>В71 Проволока стальная низкоуглеродистая</a:t>
            </a:r>
            <a:endParaRPr lang="ru-RU" sz="1000" dirty="0"/>
          </a:p>
          <a:p>
            <a:pPr lvl="1"/>
            <a:r>
              <a:rPr lang="ru-RU" sz="1000" u="sng" dirty="0"/>
              <a:t>В72 Проволока стальная средне- и высокоуглеродистая</a:t>
            </a:r>
            <a:endParaRPr lang="ru-RU" sz="1000" dirty="0"/>
          </a:p>
          <a:p>
            <a:pPr lvl="1"/>
            <a:r>
              <a:rPr lang="ru-RU" sz="1000" u="sng" dirty="0"/>
              <a:t>В73 Проволока стальная легированная</a:t>
            </a:r>
            <a:endParaRPr lang="ru-RU" sz="1000" dirty="0"/>
          </a:p>
          <a:p>
            <a:pPr lvl="1"/>
            <a:r>
              <a:rPr lang="ru-RU" sz="1000" u="sng" dirty="0"/>
              <a:t>В74 Проволока из цветных металлов и их сплавов</a:t>
            </a:r>
            <a:endParaRPr lang="ru-RU" sz="1000" dirty="0"/>
          </a:p>
          <a:p>
            <a:pPr lvl="1"/>
            <a:r>
              <a:rPr lang="ru-RU" sz="1000" u="sng" dirty="0"/>
              <a:t>В75 Канаты стальные</a:t>
            </a:r>
            <a:endParaRPr lang="ru-RU" sz="1000" dirty="0"/>
          </a:p>
          <a:p>
            <a:pPr lvl="1"/>
            <a:r>
              <a:rPr lang="ru-RU" sz="1000" u="sng" dirty="0"/>
              <a:t>В76 Сетки металлические</a:t>
            </a:r>
            <a:endParaRPr lang="ru-RU" sz="1000" dirty="0"/>
          </a:p>
          <a:p>
            <a:pPr lvl="1"/>
            <a:r>
              <a:rPr lang="ru-RU" sz="1000" u="sng" dirty="0"/>
              <a:t>В78 Прочие проволочные изделия</a:t>
            </a:r>
            <a:endParaRPr lang="ru-RU" sz="1000" dirty="0"/>
          </a:p>
          <a:p>
            <a:pPr lvl="1"/>
            <a:r>
              <a:rPr lang="ru-RU" sz="1000" u="sng" dirty="0"/>
              <a:t>В79 Методы испытаний. Упаковка. Маркировка</a:t>
            </a:r>
            <a:endParaRPr lang="ru-RU" sz="1000" dirty="0"/>
          </a:p>
          <a:p>
            <a:r>
              <a:rPr lang="ru-RU" sz="1000" dirty="0"/>
              <a:t>В8 Литейные отливки различных металлов</a:t>
            </a:r>
          </a:p>
          <a:p>
            <a:pPr lvl="1"/>
            <a:r>
              <a:rPr lang="ru-RU" sz="1000" u="sng" dirty="0"/>
              <a:t>В80 Классификация, номенклатура и общие нормы</a:t>
            </a:r>
            <a:endParaRPr lang="ru-RU" sz="1000" dirty="0"/>
          </a:p>
          <a:p>
            <a:pPr lvl="1"/>
            <a:r>
              <a:rPr lang="ru-RU" sz="1000" u="sng" dirty="0"/>
              <a:t>В81 Отливки чугунные (серого и ковкого чугуна)</a:t>
            </a:r>
            <a:endParaRPr lang="ru-RU" sz="1000" dirty="0"/>
          </a:p>
          <a:p>
            <a:pPr lvl="1"/>
            <a:r>
              <a:rPr lang="ru-RU" sz="1000" u="sng" dirty="0"/>
              <a:t>В82 Отливки стальные</a:t>
            </a:r>
            <a:endParaRPr lang="ru-RU" sz="1000" dirty="0"/>
          </a:p>
          <a:p>
            <a:pPr lvl="1"/>
            <a:r>
              <a:rPr lang="ru-RU" sz="1000" u="sng" dirty="0"/>
              <a:t>В83 Отливки со специальными свойствами (чугунные и стальные)</a:t>
            </a:r>
            <a:endParaRPr lang="ru-RU" sz="1000" dirty="0"/>
          </a:p>
          <a:p>
            <a:pPr lvl="1"/>
            <a:r>
              <a:rPr lang="ru-RU" sz="1000" u="sng" dirty="0"/>
              <a:t>В84 Отливки из цветных металлов и сплавов</a:t>
            </a:r>
            <a:endParaRPr lang="ru-RU" sz="1000" dirty="0"/>
          </a:p>
          <a:p>
            <a:pPr lvl="1"/>
            <a:r>
              <a:rPr lang="ru-RU" sz="1000" u="sng" dirty="0"/>
              <a:t>В88 Крепители. Формовочные материалы и смеси</a:t>
            </a:r>
            <a:endParaRPr lang="ru-RU" sz="1000" dirty="0"/>
          </a:p>
          <a:p>
            <a:pPr lvl="1"/>
            <a:r>
              <a:rPr lang="ru-RU" sz="1000" u="sng" dirty="0"/>
              <a:t>В89 Методы испытаний. Упаковка. Маркировка</a:t>
            </a:r>
            <a:endParaRPr lang="ru-RU" sz="1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649561" y="646108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C53EDC9D-3495-47B1-B8E9-EB6540CFE696}" type="slidenum">
              <a:rPr lang="ru-RU" smtClean="0"/>
              <a:t>6</a:t>
            </a:fld>
            <a:endParaRPr lang="en-US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9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40285" y="332656"/>
            <a:ext cx="1891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Сбор </a:t>
            </a:r>
            <a:r>
              <a:rPr lang="ru-RU" sz="2400" dirty="0"/>
              <a:t>данных</a:t>
            </a:r>
          </a:p>
        </p:txBody>
      </p:sp>
      <p:pic>
        <p:nvPicPr>
          <p:cNvPr id="3075" name="Рисунок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50"/>
          <a:stretch/>
        </p:blipFill>
        <p:spPr bwMode="auto">
          <a:xfrm>
            <a:off x="156416" y="2002568"/>
            <a:ext cx="3490551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Рисунок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967451"/>
            <a:ext cx="50768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Рисунок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904" y="4299558"/>
            <a:ext cx="4534413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6416" y="794321"/>
            <a:ext cx="878497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Парсинг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html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-страницы представляет из себя процесс алгоритм которого можно разбить на три этапа: 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 этап: получение исходного кода веб-страницы.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разных языках для этого предусмотрены различные способы, например, в работе была реализована библиотека «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reqests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» которая сохраняет дерево сайта в переменную. 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3624" y="3474852"/>
            <a:ext cx="4189429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2 этап: извлечение из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html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-кода необходимых данных.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Получив страницу, необходимо её обработать: 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 отделить обычный текст от гипертекстовой разметки; 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 выстроить иерархическое дерево элементов документа; 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 корректно среагировать на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невалидный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код; 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 сделать выборку нужной информации со страницы.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Для этого используем регулярные выражения и библиотеку </a:t>
            </a:r>
            <a:r>
              <a:rPr kumimoji="0" lang="en-US" alt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BeautifulSoup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 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316617" y="3924345"/>
            <a:ext cx="45736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Листинг 1.2 – Обзор подключаемых библиотек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645626" y="5211187"/>
            <a:ext cx="4096757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Листинг </a:t>
            </a:r>
            <a:r>
              <a:rPr lang="ru-RU" altLang="ru-RU" sz="14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1.3 </a:t>
            </a:r>
            <a:r>
              <a:rPr lang="ru-RU" alt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–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Запись данных в </a:t>
            </a:r>
            <a:r>
              <a:rPr kumimoji="0" lang="en-US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JSON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Для построения структуры </a:t>
            </a:r>
            <a:r>
              <a:rPr lang="ru-RU" altLang="ru-RU" sz="14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нереляционной</a:t>
            </a:r>
            <a:r>
              <a:rPr lang="ru-RU" alt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базы данных, была построена документная база данных.</a:t>
            </a:r>
            <a:r>
              <a:rPr lang="ru-RU" altLang="ru-RU" sz="1400" dirty="0">
                <a:solidFill>
                  <a:srgbClr val="333333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 </a:t>
            </a:r>
            <a:r>
              <a:rPr lang="ru-RU" alt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Запись данных осуществлена в файл в формате </a:t>
            </a:r>
            <a:r>
              <a:rPr lang="en-US" alt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JSON</a:t>
            </a:r>
            <a:r>
              <a:rPr lang="ru-RU" alt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, с использованием модулей библиотеки </a:t>
            </a:r>
            <a:r>
              <a:rPr lang="en-US" altLang="ru-RU" sz="14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os</a:t>
            </a:r>
            <a:endParaRPr lang="ru-RU" altLang="ru-RU" sz="800" dirty="0">
              <a:latin typeface="Arial" pitchFamily="34" charset="0"/>
              <a:cs typeface="Arial" pitchFamily="34" charset="0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6788" y="3250343"/>
            <a:ext cx="4058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prstClr val="black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Листинг 1.1 – Обзор подключаемых библиотек</a:t>
            </a:r>
            <a:endParaRPr lang="ru-RU" altLang="ru-RU" sz="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639706" y="63093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7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8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Рисунок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5" y="778306"/>
            <a:ext cx="3944951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83568" y="2607783"/>
            <a:ext cx="128586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REST сервис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9507" y="3109695"/>
            <a:ext cx="44279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Разработаны необходимые </a:t>
            </a:r>
            <a:r>
              <a:rPr lang="ru-RU" dirty="0"/>
              <a:t>URL- </a:t>
            </a:r>
            <a:r>
              <a:rPr lang="ru-RU" dirty="0" smtClean="0"/>
              <a:t>адресов </a:t>
            </a:r>
            <a:r>
              <a:rPr lang="ru-RU" dirty="0"/>
              <a:t>для </a:t>
            </a:r>
            <a:r>
              <a:rPr lang="ru-RU" dirty="0" smtClean="0"/>
              <a:t>запросов</a:t>
            </a:r>
          </a:p>
          <a:p>
            <a:pPr algn="just"/>
            <a:r>
              <a:rPr lang="ru-RU" dirty="0" smtClean="0"/>
              <a:t>GET</a:t>
            </a:r>
            <a:r>
              <a:rPr lang="ru-RU" dirty="0"/>
              <a:t>:  /</a:t>
            </a:r>
            <a:r>
              <a:rPr lang="ru-RU" dirty="0" err="1"/>
              <a:t>materials</a:t>
            </a:r>
            <a:r>
              <a:rPr lang="ru-RU" dirty="0"/>
              <a:t> для получения страницы с материалами;</a:t>
            </a:r>
          </a:p>
          <a:p>
            <a:pPr algn="just"/>
            <a:r>
              <a:rPr lang="ru-RU" dirty="0"/>
              <a:t>GET: /</a:t>
            </a:r>
            <a:r>
              <a:rPr lang="ru-RU" dirty="0" err="1"/>
              <a:t>gosts</a:t>
            </a:r>
            <a:r>
              <a:rPr lang="ru-RU" dirty="0"/>
              <a:t> для получения страницы с ГОСТ»;</a:t>
            </a:r>
          </a:p>
          <a:p>
            <a:pPr algn="just"/>
            <a:r>
              <a:rPr lang="ru-RU" dirty="0"/>
              <a:t>POST: /</a:t>
            </a:r>
            <a:r>
              <a:rPr lang="ru-RU" dirty="0" err="1"/>
              <a:t>searchMark</a:t>
            </a:r>
            <a:r>
              <a:rPr lang="ru-RU" dirty="0"/>
              <a:t> для получения результата поиска по названию марки стали;</a:t>
            </a:r>
          </a:p>
          <a:p>
            <a:pPr algn="just"/>
            <a:r>
              <a:rPr lang="ru-RU" dirty="0"/>
              <a:t>POST: /</a:t>
            </a:r>
            <a:r>
              <a:rPr lang="ru-RU" dirty="0" err="1"/>
              <a:t>searchAdvanced</a:t>
            </a:r>
            <a:r>
              <a:rPr lang="ru-RU" dirty="0"/>
              <a:t> для реализации поиска по твердости и механическим свойствам.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15248" y="188640"/>
            <a:ext cx="8549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Разработка программно-аппаратной части сервиса.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774323" y="772076"/>
            <a:ext cx="4176464" cy="3608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8639706" y="63093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8</a:t>
            </a:r>
            <a:endParaRPr lang="en-US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1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794871"/>
            <a:ext cx="597666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65174" y="234305"/>
            <a:ext cx="5463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Диаграмма вариантов использования</a:t>
            </a:r>
            <a:endParaRPr lang="ru-RU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947604" cy="25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71600" y="3372350"/>
            <a:ext cx="6285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Диаграмма компонентов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639706" y="630932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10</a:t>
            </a:r>
            <a:endParaRPr lang="en-US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868E-9906-4094-B759-D6D45BAC680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4322</TotalTime>
  <Words>1049</Words>
  <Application>Microsoft Office PowerPoint</Application>
  <PresentationFormat>Экран (4:3)</PresentationFormat>
  <Paragraphs>162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Su_Us</dc:creator>
  <cp:lastModifiedBy>Рустем Харисов</cp:lastModifiedBy>
  <cp:revision>51</cp:revision>
  <dcterms:created xsi:type="dcterms:W3CDTF">2022-06-09T06:34:39Z</dcterms:created>
  <dcterms:modified xsi:type="dcterms:W3CDTF">2022-06-21T11:13:55Z</dcterms:modified>
</cp:coreProperties>
</file>